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9" r:id="rId5"/>
    <p:sldId id="257" r:id="rId6"/>
    <p:sldId id="258" r:id="rId7"/>
    <p:sldId id="274" r:id="rId8"/>
    <p:sldId id="278" r:id="rId9"/>
    <p:sldId id="276" r:id="rId10"/>
    <p:sldId id="259" r:id="rId11"/>
    <p:sldId id="266" r:id="rId12"/>
    <p:sldId id="267" r:id="rId13"/>
    <p:sldId id="260" r:id="rId14"/>
    <p:sldId id="268" r:id="rId15"/>
    <p:sldId id="269" r:id="rId16"/>
    <p:sldId id="270" r:id="rId17"/>
    <p:sldId id="265" r:id="rId18"/>
    <p:sldId id="26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CDD48718-BFC9-4922-B17F-1C52D33F5261}"/>
    <pc:docChg chg="undo custSel addSld delSld modSld sldOrd">
      <pc:chgData name="José Kamphuis" userId="1e6fb90aa6460e5a" providerId="LiveId" clId="{CDD48718-BFC9-4922-B17F-1C52D33F5261}" dt="2017-11-01T08:32:40.305" v="1303"/>
      <pc:docMkLst>
        <pc:docMk/>
      </pc:docMkLst>
      <pc:sldChg chg="modSp ord modAnim">
        <pc:chgData name="José Kamphuis" userId="1e6fb90aa6460e5a" providerId="LiveId" clId="{CDD48718-BFC9-4922-B17F-1C52D33F5261}" dt="2017-10-31T08:56:43.665" v="1056" actId="20577"/>
        <pc:sldMkLst>
          <pc:docMk/>
          <pc:sldMk cId="1916689658" sldId="257"/>
        </pc:sldMkLst>
        <pc:spChg chg="mod">
          <ac:chgData name="José Kamphuis" userId="1e6fb90aa6460e5a" providerId="LiveId" clId="{CDD48718-BFC9-4922-B17F-1C52D33F5261}" dt="2017-10-31T08:56:43.665" v="1056" actId="20577"/>
          <ac:spMkLst>
            <pc:docMk/>
            <pc:sldMk cId="1916689658" sldId="257"/>
            <ac:spMk id="3" creationId="{00000000-0000-0000-0000-000000000000}"/>
          </ac:spMkLst>
        </pc:spChg>
      </pc:sldChg>
      <pc:sldChg chg="addSp modSp ord">
        <pc:chgData name="José Kamphuis" userId="1e6fb90aa6460e5a" providerId="LiveId" clId="{CDD48718-BFC9-4922-B17F-1C52D33F5261}" dt="2017-10-31T09:34:36.644" v="1256"/>
        <pc:sldMkLst>
          <pc:docMk/>
          <pc:sldMk cId="1176316414" sldId="258"/>
        </pc:sldMkLst>
        <pc:spChg chg="mod">
          <ac:chgData name="José Kamphuis" userId="1e6fb90aa6460e5a" providerId="LiveId" clId="{CDD48718-BFC9-4922-B17F-1C52D33F5261}" dt="2017-10-31T08:59:30.588" v="1099" actId="20577"/>
          <ac:spMkLst>
            <pc:docMk/>
            <pc:sldMk cId="1176316414" sldId="258"/>
            <ac:spMk id="3" creationId="{00000000-0000-0000-0000-000000000000}"/>
          </ac:spMkLst>
        </pc:spChg>
        <pc:spChg chg="add mod">
          <ac:chgData name="José Kamphuis" userId="1e6fb90aa6460e5a" providerId="LiveId" clId="{CDD48718-BFC9-4922-B17F-1C52D33F5261}" dt="2017-10-30T19:07:05.403" v="804" actId="113"/>
          <ac:spMkLst>
            <pc:docMk/>
            <pc:sldMk cId="1176316414" sldId="258"/>
            <ac:spMk id="4" creationId="{BCD12384-F79F-47B7-A6C0-E0CAD6282B92}"/>
          </ac:spMkLst>
        </pc:spChg>
      </pc:sldChg>
      <pc:sldChg chg="modAnim">
        <pc:chgData name="José Kamphuis" userId="1e6fb90aa6460e5a" providerId="LiveId" clId="{CDD48718-BFC9-4922-B17F-1C52D33F5261}" dt="2017-10-30T19:02:38.215" v="794" actId="20577"/>
        <pc:sldMkLst>
          <pc:docMk/>
          <pc:sldMk cId="1239143704" sldId="261"/>
        </pc:sldMkLst>
      </pc:sldChg>
      <pc:sldChg chg="modSp">
        <pc:chgData name="José Kamphuis" userId="1e6fb90aa6460e5a" providerId="LiveId" clId="{CDD48718-BFC9-4922-B17F-1C52D33F5261}" dt="2017-10-30T19:01:08.606" v="791" actId="6549"/>
        <pc:sldMkLst>
          <pc:docMk/>
          <pc:sldMk cId="457080890" sldId="268"/>
        </pc:sldMkLst>
        <pc:spChg chg="mod">
          <ac:chgData name="José Kamphuis" userId="1e6fb90aa6460e5a" providerId="LiveId" clId="{CDD48718-BFC9-4922-B17F-1C52D33F5261}" dt="2017-10-30T19:01:08.606" v="791" actId="6549"/>
          <ac:spMkLst>
            <pc:docMk/>
            <pc:sldMk cId="457080890" sldId="268"/>
            <ac:spMk id="3" creationId="{00000000-0000-0000-0000-000000000000}"/>
          </ac:spMkLst>
        </pc:spChg>
      </pc:sldChg>
      <pc:sldChg chg="modSp del">
        <pc:chgData name="José Kamphuis" userId="1e6fb90aa6460e5a" providerId="LiveId" clId="{CDD48718-BFC9-4922-B17F-1C52D33F5261}" dt="2017-10-31T09:00:12.267" v="1100" actId="2696"/>
        <pc:sldMkLst>
          <pc:docMk/>
          <pc:sldMk cId="4111495125" sldId="271"/>
        </pc:sldMkLst>
        <pc:spChg chg="mod">
          <ac:chgData name="José Kamphuis" userId="1e6fb90aa6460e5a" providerId="LiveId" clId="{CDD48718-BFC9-4922-B17F-1C52D33F5261}" dt="2017-10-30T19:03:25.696" v="795" actId="6549"/>
          <ac:spMkLst>
            <pc:docMk/>
            <pc:sldMk cId="4111495125" sldId="271"/>
            <ac:spMk id="3" creationId="{00000000-0000-0000-0000-000000000000}"/>
          </ac:spMkLst>
        </pc:spChg>
      </pc:sldChg>
      <pc:sldChg chg="modSp ord modAnim">
        <pc:chgData name="José Kamphuis" userId="1e6fb90aa6460e5a" providerId="LiveId" clId="{CDD48718-BFC9-4922-B17F-1C52D33F5261}" dt="2017-10-30T18:57:16.263" v="788" actId="20577"/>
        <pc:sldMkLst>
          <pc:docMk/>
          <pc:sldMk cId="1539746095" sldId="273"/>
        </pc:sldMkLst>
        <pc:spChg chg="mod">
          <ac:chgData name="José Kamphuis" userId="1e6fb90aa6460e5a" providerId="LiveId" clId="{CDD48718-BFC9-4922-B17F-1C52D33F5261}" dt="2017-10-30T18:28:54.023" v="388" actId="20577"/>
          <ac:spMkLst>
            <pc:docMk/>
            <pc:sldMk cId="1539746095" sldId="273"/>
            <ac:spMk id="3" creationId="{00000000-0000-0000-0000-000000000000}"/>
          </ac:spMkLst>
        </pc:spChg>
      </pc:sldChg>
      <pc:sldChg chg="modSp modAnim">
        <pc:chgData name="José Kamphuis" userId="1e6fb90aa6460e5a" providerId="LiveId" clId="{CDD48718-BFC9-4922-B17F-1C52D33F5261}" dt="2017-10-30T18:37:32.867" v="567" actId="20577"/>
        <pc:sldMkLst>
          <pc:docMk/>
          <pc:sldMk cId="1491731230" sldId="274"/>
        </pc:sldMkLst>
        <pc:spChg chg="mod">
          <ac:chgData name="José Kamphuis" userId="1e6fb90aa6460e5a" providerId="LiveId" clId="{CDD48718-BFC9-4922-B17F-1C52D33F5261}" dt="2017-10-30T18:33:48.339" v="441" actId="14100"/>
          <ac:spMkLst>
            <pc:docMk/>
            <pc:sldMk cId="1491731230" sldId="274"/>
            <ac:spMk id="2" creationId="{00000000-0000-0000-0000-000000000000}"/>
          </ac:spMkLst>
        </pc:spChg>
        <pc:spChg chg="mod">
          <ac:chgData name="José Kamphuis" userId="1e6fb90aa6460e5a" providerId="LiveId" clId="{CDD48718-BFC9-4922-B17F-1C52D33F5261}" dt="2017-10-30T18:37:12.976" v="565" actId="14100"/>
          <ac:spMkLst>
            <pc:docMk/>
            <pc:sldMk cId="1491731230" sldId="274"/>
            <ac:spMk id="3" creationId="{00000000-0000-0000-0000-000000000000}"/>
          </ac:spMkLst>
        </pc:spChg>
      </pc:sldChg>
      <pc:sldChg chg="del">
        <pc:chgData name="José Kamphuis" userId="1e6fb90aa6460e5a" providerId="LiveId" clId="{CDD48718-BFC9-4922-B17F-1C52D33F5261}" dt="2017-10-30T18:59:14.935" v="790" actId="2696"/>
        <pc:sldMkLst>
          <pc:docMk/>
          <pc:sldMk cId="3748293372" sldId="275"/>
        </pc:sldMkLst>
      </pc:sldChg>
      <pc:sldChg chg="modSp modAnim">
        <pc:chgData name="José Kamphuis" userId="1e6fb90aa6460e5a" providerId="LiveId" clId="{CDD48718-BFC9-4922-B17F-1C52D33F5261}" dt="2017-10-30T18:40:54.738" v="597" actId="20577"/>
        <pc:sldMkLst>
          <pc:docMk/>
          <pc:sldMk cId="1132212045" sldId="276"/>
        </pc:sldMkLst>
        <pc:spChg chg="mod">
          <ac:chgData name="José Kamphuis" userId="1e6fb90aa6460e5a" providerId="LiveId" clId="{CDD48718-BFC9-4922-B17F-1C52D33F5261}" dt="2017-10-30T18:40:12.431" v="590" actId="20577"/>
          <ac:spMkLst>
            <pc:docMk/>
            <pc:sldMk cId="1132212045" sldId="276"/>
            <ac:spMk id="2" creationId="{00000000-0000-0000-0000-000000000000}"/>
          </ac:spMkLst>
        </pc:spChg>
        <pc:spChg chg="mod">
          <ac:chgData name="José Kamphuis" userId="1e6fb90aa6460e5a" providerId="LiveId" clId="{CDD48718-BFC9-4922-B17F-1C52D33F5261}" dt="2017-10-30T18:40:30.466" v="593" actId="14"/>
          <ac:spMkLst>
            <pc:docMk/>
            <pc:sldMk cId="1132212045" sldId="276"/>
            <ac:spMk id="3" creationId="{00000000-0000-0000-0000-000000000000}"/>
          </ac:spMkLst>
        </pc:spChg>
      </pc:sldChg>
      <pc:sldChg chg="modSp del">
        <pc:chgData name="José Kamphuis" userId="1e6fb90aa6460e5a" providerId="LiveId" clId="{CDD48718-BFC9-4922-B17F-1C52D33F5261}" dt="2017-10-31T09:07:35.916" v="1101" actId="2696"/>
        <pc:sldMkLst>
          <pc:docMk/>
          <pc:sldMk cId="170926738" sldId="277"/>
        </pc:sldMkLst>
        <pc:spChg chg="mod">
          <ac:chgData name="José Kamphuis" userId="1e6fb90aa6460e5a" providerId="LiveId" clId="{CDD48718-BFC9-4922-B17F-1C52D33F5261}" dt="2017-10-30T19:47:30.194" v="909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 add ord">
        <pc:chgData name="José Kamphuis" userId="1e6fb90aa6460e5a" providerId="LiveId" clId="{CDD48718-BFC9-4922-B17F-1C52D33F5261}" dt="2017-10-30T18:58:49.056" v="789" actId="20577"/>
        <pc:sldMkLst>
          <pc:docMk/>
          <pc:sldMk cId="235083687" sldId="278"/>
        </pc:sldMkLst>
        <pc:spChg chg="mod">
          <ac:chgData name="José Kamphuis" userId="1e6fb90aa6460e5a" providerId="LiveId" clId="{CDD48718-BFC9-4922-B17F-1C52D33F5261}" dt="2017-10-29T19:33:44.113" v="21" actId="20577"/>
          <ac:spMkLst>
            <pc:docMk/>
            <pc:sldMk cId="235083687" sldId="278"/>
            <ac:spMk id="2" creationId="{C95A49EB-7281-489A-8C0E-46670E513BF1}"/>
          </ac:spMkLst>
        </pc:spChg>
        <pc:spChg chg="mod">
          <ac:chgData name="José Kamphuis" userId="1e6fb90aa6460e5a" providerId="LiveId" clId="{CDD48718-BFC9-4922-B17F-1C52D33F5261}" dt="2017-10-29T19:35:53.185" v="153" actId="20577"/>
          <ac:spMkLst>
            <pc:docMk/>
            <pc:sldMk cId="235083687" sldId="278"/>
            <ac:spMk id="3" creationId="{569B9609-60F4-48E9-8B96-CAC4397337B2}"/>
          </ac:spMkLst>
        </pc:spChg>
      </pc:sldChg>
      <pc:sldChg chg="add del">
        <pc:chgData name="José Kamphuis" userId="1e6fb90aa6460e5a" providerId="LiveId" clId="{CDD48718-BFC9-4922-B17F-1C52D33F5261}" dt="2017-10-29T19:33:02.596" v="1" actId="2696"/>
        <pc:sldMkLst>
          <pc:docMk/>
          <pc:sldMk cId="2319280550" sldId="278"/>
        </pc:sldMkLst>
      </pc:sldChg>
      <pc:sldChg chg="modSp add">
        <pc:chgData name="José Kamphuis" userId="1e6fb90aa6460e5a" providerId="LiveId" clId="{CDD48718-BFC9-4922-B17F-1C52D33F5261}" dt="2017-10-31T09:45:39.789" v="1302"/>
        <pc:sldMkLst>
          <pc:docMk/>
          <pc:sldMk cId="233596993" sldId="279"/>
        </pc:sldMkLst>
        <pc:spChg chg="mod">
          <ac:chgData name="José Kamphuis" userId="1e6fb90aa6460e5a" providerId="LiveId" clId="{CDD48718-BFC9-4922-B17F-1C52D33F5261}" dt="2017-10-31T09:30:56.851" v="1123" actId="20577"/>
          <ac:spMkLst>
            <pc:docMk/>
            <pc:sldMk cId="233596993" sldId="279"/>
            <ac:spMk id="2" creationId="{5D5E2004-FDD7-44D5-8864-792E82AE6F7B}"/>
          </ac:spMkLst>
        </pc:spChg>
        <pc:spChg chg="mod">
          <ac:chgData name="José Kamphuis" userId="1e6fb90aa6460e5a" providerId="LiveId" clId="{CDD48718-BFC9-4922-B17F-1C52D33F5261}" dt="2017-10-31T09:45:39.789" v="1302"/>
          <ac:spMkLst>
            <pc:docMk/>
            <pc:sldMk cId="233596993" sldId="279"/>
            <ac:spMk id="3" creationId="{8172AD91-54E5-4ED2-BED8-A1C3AE1D4E59}"/>
          </ac:spMkLst>
        </pc:spChg>
      </pc:sldChg>
      <pc:sldChg chg="modSp add del">
        <pc:chgData name="José Kamphuis" userId="1e6fb90aa6460e5a" providerId="LiveId" clId="{CDD48718-BFC9-4922-B17F-1C52D33F5261}" dt="2017-10-31T09:30:37.508" v="1113"/>
        <pc:sldMkLst>
          <pc:docMk/>
          <pc:sldMk cId="2935298996" sldId="279"/>
        </pc:sldMkLst>
        <pc:spChg chg="mod">
          <ac:chgData name="José Kamphuis" userId="1e6fb90aa6460e5a" providerId="LiveId" clId="{CDD48718-BFC9-4922-B17F-1C52D33F5261}" dt="2017-10-31T09:30:36.948" v="1112" actId="20577"/>
          <ac:spMkLst>
            <pc:docMk/>
            <pc:sldMk cId="2935298996" sldId="279"/>
            <ac:spMk id="2" creationId="{C4CD857B-6408-4EFF-9A41-C6FC01F2261E}"/>
          </ac:spMkLst>
        </pc:spChg>
      </pc:sldChg>
      <pc:sldChg chg="add">
        <pc:chgData name="José Kamphuis" userId="1e6fb90aa6460e5a" providerId="LiveId" clId="{CDD48718-BFC9-4922-B17F-1C52D33F5261}" dt="2017-11-01T08:32:40.305" v="1303"/>
        <pc:sldMkLst>
          <pc:docMk/>
          <pc:sldMk cId="1581393852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getplanner.b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Investeringsbegroting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Activa zijde van de balans, debetzijde.</a:t>
            </a:r>
          </a:p>
          <a:p>
            <a:r>
              <a:rPr lang="nl-NL" dirty="0"/>
              <a:t>Alle investeringen die nodig zijn om de onderneming te realiseren.</a:t>
            </a:r>
          </a:p>
          <a:p>
            <a:r>
              <a:rPr lang="nl-NL" dirty="0"/>
              <a:t>Offertes</a:t>
            </a:r>
            <a:r>
              <a:rPr lang="en-US" dirty="0"/>
              <a:t> </a:t>
            </a:r>
            <a:r>
              <a:rPr lang="nl-NL" dirty="0"/>
              <a:t>opvragen bij leveranciers</a:t>
            </a:r>
          </a:p>
          <a:p>
            <a:r>
              <a:rPr lang="nl-NL" dirty="0"/>
              <a:t>Het totaalbedrag van de investeringsbegroting geeft aan hoeveel geld er nodig is om de onderneming op te zetten.</a:t>
            </a:r>
          </a:p>
          <a:p>
            <a:r>
              <a:rPr lang="nl-NL" dirty="0"/>
              <a:t>De investeringen kunnen worden opgedeeld in vaste activa en vlottende activa voor het opstellen van een investeringsbegroting.</a:t>
            </a:r>
          </a:p>
        </p:txBody>
      </p:sp>
    </p:spTree>
    <p:extLst>
      <p:ext uri="{BB962C8B-B14F-4D97-AF65-F5344CB8AC3E}">
        <p14:creationId xmlns:p14="http://schemas.microsoft.com/office/powerpoint/2010/main" val="27333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activa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bedrijfsmiddelen die langer dan een jaar in de onderneming worden gebruikt.</a:t>
            </a:r>
          </a:p>
          <a:p>
            <a:r>
              <a:rPr lang="nl-NL" dirty="0"/>
              <a:t>Zoals: pand, inventaris, bedrijfsauto, goodwill.</a:t>
            </a:r>
          </a:p>
          <a:p>
            <a:r>
              <a:rPr lang="nl-NL" dirty="0"/>
              <a:t>Vaste activa worden zonder btw op de balans opgenomen. Deze wordt wel eerst betaald, maar kun je later weer terugvorderen.</a:t>
            </a:r>
          </a:p>
          <a:p>
            <a:r>
              <a:rPr lang="nl-NL" dirty="0"/>
              <a:t>Bij het huren van een pand, wordt de waarde van het pand niet opgenomen in de investeringsbegroting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4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Vlottende activa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bedrijfsmiddelen die korter dan een jaar meegaan.</a:t>
            </a:r>
          </a:p>
          <a:p>
            <a:r>
              <a:rPr lang="nl-NL" dirty="0"/>
              <a:t>Zoals de voorraden en de debiteuren.</a:t>
            </a:r>
          </a:p>
        </p:txBody>
      </p:sp>
    </p:spTree>
    <p:extLst>
      <p:ext uri="{BB962C8B-B14F-4D97-AF65-F5344CB8AC3E}">
        <p14:creationId xmlns:p14="http://schemas.microsoft.com/office/powerpoint/2010/main" val="218436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Passiva zijde van de balans, creditzijde.</a:t>
            </a:r>
          </a:p>
          <a:p>
            <a:r>
              <a:rPr lang="nl-NL" dirty="0"/>
              <a:t>In de financieringsbegroting staat hoe de investeringen, genoemd in de investeringsbegroting, gefinancierd gaan worden.</a:t>
            </a:r>
          </a:p>
          <a:p>
            <a:r>
              <a:rPr lang="nl-NL" dirty="0"/>
              <a:t>Eindbedrag van de financieringsbegroting moet uiteraard gelijk zijn aan het eindbedrag van de investeringsbegroting.</a:t>
            </a:r>
          </a:p>
          <a:p>
            <a:r>
              <a:rPr lang="nl-NL" dirty="0"/>
              <a:t>De financieringsbegroting bestaat uit het eigen vermogen, lang vreemd vermogen en kort vreemd vermogen.</a:t>
            </a:r>
          </a:p>
        </p:txBody>
      </p:sp>
    </p:spTree>
    <p:extLst>
      <p:ext uri="{BB962C8B-B14F-4D97-AF65-F5344CB8AC3E}">
        <p14:creationId xmlns:p14="http://schemas.microsoft.com/office/powerpoint/2010/main" val="25092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 inbreng van eigen middelen in de onderneming.</a:t>
            </a:r>
          </a:p>
          <a:p>
            <a:r>
              <a:rPr lang="nl-NL" dirty="0"/>
              <a:t>Inbreng eigen middelen, op de investeringsbegroting opgenomen tegen de actuele waarde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Zoals: spaargeld, inbreng eigen auto/computer/gereedschap, </a:t>
            </a:r>
          </a:p>
          <a:p>
            <a:r>
              <a:rPr lang="nl-NL" dirty="0"/>
              <a:t>Zonder inbreng van eigen vermogen in de onderneming zijn banken niet bereid hoge kredieten te verstrekken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708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 vreemd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leningen met een looptijd langer dan een jaar.</a:t>
            </a:r>
          </a:p>
          <a:p>
            <a:r>
              <a:rPr lang="nl-NL" dirty="0"/>
              <a:t>Zoals: hypotheek, banklening langer dan een </a:t>
            </a:r>
            <a:r>
              <a:rPr lang="en-US" dirty="0"/>
              <a:t>j</a:t>
            </a:r>
            <a:r>
              <a:rPr lang="nl-NL" dirty="0"/>
              <a:t>aar</a:t>
            </a:r>
            <a:r>
              <a:rPr lang="en-US" dirty="0"/>
              <a:t>, leasing.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81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 vreemd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leningen met een looptijd korter dan een jaar.</a:t>
            </a:r>
          </a:p>
          <a:p>
            <a:r>
              <a:rPr lang="nl-NL" dirty="0"/>
              <a:t>Zoals: crediteuren, nog te betalen kosten en het rekening-courantkrediet.</a:t>
            </a: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03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Beginbalans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investeringsbegroting en de financieringsbegroting vormen samen de openingsbalans van de onderneming.</a:t>
            </a:r>
          </a:p>
        </p:txBody>
      </p:sp>
    </p:spTree>
    <p:extLst>
      <p:ext uri="{BB962C8B-B14F-4D97-AF65-F5344CB8AC3E}">
        <p14:creationId xmlns:p14="http://schemas.microsoft.com/office/powerpoint/2010/main" val="5071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Goudenbalansregel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Deze regel houdt in dat vaste activa uitsluitend gefinancierd worden met eigen en lang vreemd vermogen. Vlottende activa mogen met kort vreemd vermogen worden gefinancierd</a:t>
            </a:r>
          </a:p>
          <a:p>
            <a:r>
              <a:rPr lang="nl-NL" dirty="0"/>
              <a:t>Dus: kort met kort financieren en lang met lang financieren.</a:t>
            </a:r>
          </a:p>
        </p:txBody>
      </p:sp>
    </p:spTree>
    <p:extLst>
      <p:ext uri="{BB962C8B-B14F-4D97-AF65-F5344CB8AC3E}">
        <p14:creationId xmlns:p14="http://schemas.microsoft.com/office/powerpoint/2010/main" val="12391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78B77-0662-4EE8-A1B1-F1BB55F7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75450-A582-4587-8B7E-51BD467B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3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 van deze </a:t>
            </a:r>
            <a:r>
              <a:rPr lang="en-US" dirty="0"/>
              <a:t>container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Hoofddoel</a:t>
            </a:r>
            <a:r>
              <a:rPr lang="en-US" dirty="0"/>
              <a:t>:</a:t>
            </a:r>
            <a:r>
              <a:rPr lang="nl-NL" dirty="0"/>
              <a:t> Kunnen omgaan met begrotingen en budgetteren</a:t>
            </a:r>
          </a:p>
          <a:p>
            <a:pPr lvl="1"/>
            <a:r>
              <a:rPr lang="nl-NL" dirty="0"/>
              <a:t>aantal begrippen kennen</a:t>
            </a:r>
          </a:p>
          <a:p>
            <a:pPr lvl="1"/>
            <a:r>
              <a:rPr lang="nl-NL" dirty="0"/>
              <a:t>basisberekeningen</a:t>
            </a:r>
            <a:r>
              <a:rPr lang="en-US" dirty="0"/>
              <a:t> </a:t>
            </a:r>
            <a:r>
              <a:rPr lang="nl-NL" dirty="0"/>
              <a:t>maken</a:t>
            </a:r>
          </a:p>
          <a:p>
            <a:pPr lvl="1"/>
            <a:r>
              <a:rPr lang="nl-NL" dirty="0"/>
              <a:t>begroting kunnen opstellen</a:t>
            </a:r>
          </a:p>
          <a:p>
            <a:pPr lvl="1"/>
            <a:r>
              <a:rPr lang="nl-NL" dirty="0"/>
              <a:t>budget beheren en beheersen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4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Begroten en Budgetteren is een onderdeel van het Financieel Management</a:t>
            </a:r>
          </a:p>
          <a:p>
            <a:r>
              <a:rPr lang="nl-NL" sz="2800" dirty="0"/>
              <a:t>Benodigdheden:</a:t>
            </a:r>
          </a:p>
          <a:p>
            <a:pPr lvl="1"/>
            <a:r>
              <a:rPr lang="nl-NL" sz="2400" dirty="0"/>
              <a:t>rekenmachine, schrift, pen/potlood</a:t>
            </a:r>
          </a:p>
          <a:p>
            <a:pPr lvl="1"/>
            <a:r>
              <a:rPr lang="nl-NL" sz="2400" dirty="0"/>
              <a:t>computer met Excel (t.b.v. huiswerk</a:t>
            </a:r>
            <a:r>
              <a:rPr lang="en-US" sz="2400" dirty="0"/>
              <a:t>)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7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E2004-FDD7-44D5-8864-792E82A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NORMERING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2AD91-54E5-4ED2-BED8-A1C3AE1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opdrachten in de reader; 25% van je cijfer</a:t>
            </a:r>
          </a:p>
          <a:p>
            <a:endParaRPr lang="nl-NL" dirty="0"/>
          </a:p>
          <a:p>
            <a:r>
              <a:rPr lang="nl-NL" dirty="0"/>
              <a:t>De toets; 75% van je cijfer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Opdrachten niet inleveren; geen eindcijfer</a:t>
            </a:r>
          </a:p>
        </p:txBody>
      </p:sp>
    </p:spTree>
    <p:extLst>
      <p:ext uri="{BB962C8B-B14F-4D97-AF65-F5344CB8AC3E}">
        <p14:creationId xmlns:p14="http://schemas.microsoft.com/office/powerpoint/2010/main" val="23359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Les 1: </a:t>
            </a:r>
            <a:r>
              <a:rPr lang="nl-NL" dirty="0">
                <a:solidFill>
                  <a:srgbClr val="FF0000"/>
                </a:solidFill>
              </a:rPr>
              <a:t>Beginbalans + Exploitatiebegroting</a:t>
            </a:r>
          </a:p>
          <a:p>
            <a:pPr marL="0" indent="0">
              <a:buNone/>
            </a:pPr>
            <a:r>
              <a:rPr lang="nl-NL" dirty="0"/>
              <a:t>Les 2: Winst voor de ondernemer</a:t>
            </a:r>
          </a:p>
          <a:p>
            <a:pPr marL="0" indent="0">
              <a:buNone/>
            </a:pPr>
            <a:r>
              <a:rPr lang="nl-NL" dirty="0"/>
              <a:t>Les 3: Liquiditeitsbegroting</a:t>
            </a:r>
          </a:p>
          <a:p>
            <a:pPr marL="0" indent="0">
              <a:buNone/>
            </a:pPr>
            <a:r>
              <a:rPr lang="nl-NL" dirty="0"/>
              <a:t>Les 4: Constante en variabele kosten</a:t>
            </a:r>
          </a:p>
          <a:p>
            <a:pPr marL="0" indent="0">
              <a:buNone/>
            </a:pPr>
            <a:r>
              <a:rPr lang="nl-NL" dirty="0"/>
              <a:t>Les 5: Afschrijvingen + Begroten van de omzet</a:t>
            </a:r>
          </a:p>
          <a:p>
            <a:pPr marL="0" indent="0">
              <a:buNone/>
            </a:pPr>
            <a:r>
              <a:rPr lang="nl-NL" dirty="0"/>
              <a:t>Les 6: Budgetteren</a:t>
            </a:r>
          </a:p>
          <a:p>
            <a:pPr marL="0" indent="0">
              <a:buNone/>
            </a:pPr>
            <a:r>
              <a:rPr lang="nl-NL" dirty="0"/>
              <a:t>Les 7: Oefentoets; uitloop</a:t>
            </a:r>
          </a:p>
          <a:p>
            <a:pPr marL="0" indent="0">
              <a:buNone/>
            </a:pPr>
            <a:r>
              <a:rPr lang="nl-NL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Investeringsbegroting     </a:t>
            </a:r>
          </a:p>
          <a:p>
            <a:r>
              <a:rPr lang="nl-NL" dirty="0"/>
              <a:t>Financieringsbegroting                        BEGINBALANS</a:t>
            </a:r>
          </a:p>
          <a:p>
            <a:r>
              <a:rPr lang="nl-NL" dirty="0"/>
              <a:t>Goudenbalansregel</a:t>
            </a:r>
          </a:p>
          <a:p>
            <a:r>
              <a:rPr lang="nl-NL" dirty="0"/>
              <a:t>Exploitatiebegroting</a:t>
            </a:r>
          </a:p>
          <a:p>
            <a:r>
              <a:rPr lang="nl-NL" dirty="0"/>
              <a:t>Liquiditeitsbegroting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BCD12384-F79F-47B7-A6C0-E0CAD6282B92}"/>
              </a:ext>
            </a:extLst>
          </p:cNvPr>
          <p:cNvSpPr/>
          <p:nvPr/>
        </p:nvSpPr>
        <p:spPr>
          <a:xfrm>
            <a:off x="5584053" y="2654423"/>
            <a:ext cx="40837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621438"/>
            <a:ext cx="9601196" cy="1029809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415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dirty="0"/>
              <a:t>Wat is een begroting?</a:t>
            </a:r>
          </a:p>
          <a:p>
            <a:pPr lvl="1">
              <a:lnSpc>
                <a:spcPct val="90000"/>
              </a:lnSpc>
            </a:pPr>
            <a:r>
              <a:rPr lang="nl-NL" sz="2400" u="sng" dirty="0"/>
              <a:t>Schatting</a:t>
            </a:r>
            <a:r>
              <a:rPr lang="nl-NL" sz="2400" dirty="0"/>
              <a:t> vooraf van de inkomsten en uitgaven voor een bedrijf, afdeling of project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In euro’s per periode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Wat is een budget?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Bedrag dat is toegekend aan een afdeling of een project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Budget is </a:t>
            </a:r>
            <a:r>
              <a:rPr lang="nl-NL" sz="2400" u="sng" dirty="0"/>
              <a:t>taakstellend</a:t>
            </a:r>
            <a:r>
              <a:rPr lang="nl-NL" sz="2400" dirty="0"/>
              <a:t>; aan het eind van de periode moet je dus controleren of je het budget niet hebt overschreden</a:t>
            </a:r>
          </a:p>
          <a:p>
            <a:pPr lvl="1">
              <a:lnSpc>
                <a:spcPct val="90000"/>
              </a:lnSpc>
            </a:pPr>
            <a:endParaRPr lang="nl-NL" dirty="0"/>
          </a:p>
          <a:p>
            <a:pPr lvl="1">
              <a:lnSpc>
                <a:spcPct val="90000"/>
              </a:lnSpc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7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A49EB-7281-489A-8C0E-46670E51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jouw budget?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9B9609-60F4-48E9-8B96-CAC43973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je wilt een lang weekend met vrienden op vakantie.</a:t>
            </a:r>
          </a:p>
          <a:p>
            <a:r>
              <a:rPr lang="nl-NL" dirty="0"/>
              <a:t>Wat is jouw budget?</a:t>
            </a:r>
          </a:p>
          <a:p>
            <a:r>
              <a:rPr lang="nl-NL" dirty="0">
                <a:hlinkClick r:id="rId2"/>
              </a:rPr>
              <a:t>http://www.budgetplanner.be/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BEGROTING?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Verantwoording kunnen afleggen aan overheden en investeerders.</a:t>
            </a:r>
          </a:p>
          <a:p>
            <a:r>
              <a:rPr lang="nl-NL" sz="2800" dirty="0"/>
              <a:t>Verplicht voor het verkrijgen van subsidies</a:t>
            </a:r>
          </a:p>
          <a:p>
            <a:r>
              <a:rPr lang="nl-NL" sz="2800" dirty="0"/>
              <a:t>Verplicht voor verenigingen en stichtingen</a:t>
            </a:r>
          </a:p>
          <a:p>
            <a:r>
              <a:rPr lang="nl-NL" sz="2800" dirty="0"/>
              <a:t>Vaak noodzakelijk voor leningen of investeringen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2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3700</TotalTime>
  <Words>620</Words>
  <Application>Microsoft Office PowerPoint</Application>
  <PresentationFormat>Breedbeeld</PresentationFormat>
  <Paragraphs>85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Organisch</vt:lpstr>
      <vt:lpstr>Begroten &amp; Budgetteren</vt:lpstr>
      <vt:lpstr>Doelstelling van deze container</vt:lpstr>
      <vt:lpstr>PowerPoint-presentatie</vt:lpstr>
      <vt:lpstr>NORMERING</vt:lpstr>
      <vt:lpstr>Agenda</vt:lpstr>
      <vt:lpstr>Vandaag</vt:lpstr>
      <vt:lpstr>INLEIDING</vt:lpstr>
      <vt:lpstr>Wat is jouw budget?</vt:lpstr>
      <vt:lpstr>WAAROM EEN BEGROTING?</vt:lpstr>
      <vt:lpstr>Investeringsbegroting</vt:lpstr>
      <vt:lpstr>Vaste activa</vt:lpstr>
      <vt:lpstr>Vlottende activa</vt:lpstr>
      <vt:lpstr>Financieringsbegroting</vt:lpstr>
      <vt:lpstr>Eigen vermogen</vt:lpstr>
      <vt:lpstr>Lang vreemd vermogen</vt:lpstr>
      <vt:lpstr>Kort vreemd vermogen</vt:lpstr>
      <vt:lpstr>Beginbalans</vt:lpstr>
      <vt:lpstr>Goudenbalansregel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José Kamphuis</cp:lastModifiedBy>
  <cp:revision>37</cp:revision>
  <dcterms:created xsi:type="dcterms:W3CDTF">2013-11-19T09:13:31Z</dcterms:created>
  <dcterms:modified xsi:type="dcterms:W3CDTF">2017-11-01T08:32:46Z</dcterms:modified>
</cp:coreProperties>
</file>